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17"/>
  </p:notesMasterIdLst>
  <p:sldIdLst>
    <p:sldId id="315" r:id="rId2"/>
    <p:sldId id="312" r:id="rId3"/>
    <p:sldId id="336" r:id="rId4"/>
    <p:sldId id="313" r:id="rId5"/>
    <p:sldId id="314" r:id="rId6"/>
    <p:sldId id="329" r:id="rId7"/>
    <p:sldId id="327" r:id="rId8"/>
    <p:sldId id="303" r:id="rId9"/>
    <p:sldId id="332" r:id="rId10"/>
    <p:sldId id="286" r:id="rId11"/>
    <p:sldId id="333" r:id="rId12"/>
    <p:sldId id="323" r:id="rId13"/>
    <p:sldId id="337" r:id="rId14"/>
    <p:sldId id="328" r:id="rId15"/>
    <p:sldId id="321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  <a:srgbClr val="6EEBF8"/>
    <a:srgbClr val="006600"/>
    <a:srgbClr val="008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0C04F-A1EC-4147-A1AD-797BB3F00BB9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C1ADD-0972-40AB-8478-5D6BFF60C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06386-63E0-4B5F-AF3B-6545214D12F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0822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06386-63E0-4B5F-AF3B-6545214D12F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074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32F0C-1BF2-4094-91C1-A55D57D1755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B0C90-257C-4F0A-9091-8907D68DA69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4E6FF-E2B2-485C-BDF3-360A288628E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BB92154-648E-49AA-8930-BB896B95BD9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7E0C0-61D1-40FE-B8DB-B934CAE83BF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8559EFB3-4965-4E6C-B106-E98DF9A69A9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3ADE3-1199-481F-AC59-BD5F158F980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F79E1-8686-43B8-9DFC-8BB13C67A99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DCDE2-EBC7-4437-84A8-4B02CA06175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0F79E-1C1B-4F47-9D9D-EF12CE50838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5B880-7A01-4D8E-8EFB-ADC48F2CBDD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</a:defRPr>
            </a:lvl1pPr>
          </a:lstStyle>
          <a:p>
            <a:fld id="{B5C11B52-932E-4164-B55C-105EC150961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91" r:id="rId2"/>
    <p:sldLayoutId id="2147483800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801" r:id="rId9"/>
    <p:sldLayoutId id="2147483797" r:id="rId10"/>
    <p:sldLayoutId id="2147483798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eginnerschool.ru/wp-content/uploads/2013/01/m_znak1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3600" b="1" dirty="0" smtClean="0"/>
              <a:t>Одиннадцатое  апреля.</a:t>
            </a:r>
          </a:p>
          <a:p>
            <a:pPr lvl="1" algn="ctr">
              <a:buNone/>
            </a:pPr>
            <a:r>
              <a:rPr lang="ru-RU" sz="3400" b="1" dirty="0" smtClean="0"/>
              <a:t>    Классная работа.</a:t>
            </a:r>
          </a:p>
          <a:p>
            <a:pPr algn="ctr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506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1506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15364" name="Group 4"/>
          <p:cNvGraphicFramePr>
            <a:graphicFrameLocks noGrp="1"/>
          </p:cNvGraphicFramePr>
          <p:nvPr/>
        </p:nvGraphicFramePr>
        <p:xfrm>
          <a:off x="304800" y="973889"/>
          <a:ext cx="8382000" cy="4131511"/>
        </p:xfrm>
        <a:graphic>
          <a:graphicData uri="http://schemas.openxmlformats.org/drawingml/2006/table">
            <a:tbl>
              <a:tblPr/>
              <a:tblGrid>
                <a:gridCol w="10324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96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99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6371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Чёрный плащ…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686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Много туч…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686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Тёмная </a:t>
                      </a:r>
                      <a:r>
                        <a:rPr kumimoji="0" lang="ru-RU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ноч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…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686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Дверь </a:t>
                      </a:r>
                      <a:r>
                        <a:rPr kumimoji="0" lang="ru-RU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настеж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…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686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Цветок  пахуч…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0744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Бродиш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… по лесу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0281" name="TextBox 1"/>
          <p:cNvSpPr txBox="1">
            <a:spLocks noChangeArrowheads="1"/>
          </p:cNvSpPr>
          <p:nvPr/>
        </p:nvSpPr>
        <p:spPr bwMode="auto">
          <a:xfrm>
            <a:off x="7797800" y="952500"/>
            <a:ext cx="711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6600" dirty="0" err="1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ь</a:t>
            </a:r>
            <a:endParaRPr lang="ru-RU" altLang="ru-RU" sz="6600" dirty="0">
              <a:solidFill>
                <a:srgbClr val="C00000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0282" name="TextBox 6"/>
          <p:cNvSpPr txBox="1">
            <a:spLocks noChangeArrowheads="1"/>
          </p:cNvSpPr>
          <p:nvPr/>
        </p:nvSpPr>
        <p:spPr bwMode="auto">
          <a:xfrm>
            <a:off x="7620000" y="3429000"/>
            <a:ext cx="711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6600" dirty="0" err="1">
                <a:solidFill>
                  <a:srgbClr val="C00000"/>
                </a:solidFill>
                <a:latin typeface="Arial Black" pitchFamily="34" charset="0"/>
              </a:rPr>
              <a:t>ь</a:t>
            </a:r>
            <a:endParaRPr lang="ru-RU" altLang="ru-RU" sz="6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0283" name="TextBox 7"/>
          <p:cNvSpPr txBox="1">
            <a:spLocks noChangeArrowheads="1"/>
          </p:cNvSpPr>
          <p:nvPr/>
        </p:nvSpPr>
        <p:spPr bwMode="auto">
          <a:xfrm>
            <a:off x="7772400" y="2057400"/>
            <a:ext cx="70326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6600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?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7848600" y="3581400"/>
            <a:ext cx="307975" cy="11080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38200" y="456247"/>
            <a:ext cx="71628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9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9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9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lang="ru-RU" sz="28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Проверь свою работу  в парах :</a:t>
            </a:r>
          </a:p>
          <a:p>
            <a:pPr marL="0" marR="0" lvl="0" indent="349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9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Луч солнца ярок и горя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349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9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9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Утром ты постарае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шь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ся пересе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чь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этот рубе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349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9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9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Новый завод работает на всю мо</a:t>
            </a:r>
            <a:r>
              <a:rPr kumimoji="0" lang="ru-RU" sz="28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349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9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9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Лесной ёж колю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349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66800" y="228600"/>
            <a:ext cx="7239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lang="ru-RU" sz="12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1,4.Семь раз отмерь- один отрежь.</a:t>
            </a: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2,5. Лучше горькая правда, </a:t>
            </a:r>
            <a:r>
              <a:rPr lang="ru-RU" sz="4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 сладкая ложь.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44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3,6</a:t>
            </a:r>
            <a:r>
              <a:rPr kumimoji="0" lang="ru-RU" sz="4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       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 всегда даёт, а лень только берёт.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r>
              <a:rPr lang="ru-RU" sz="3600" dirty="0" smtClean="0"/>
              <a:t>Выражение  « ………………    »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будет уместно в </a:t>
            </a:r>
            <a:r>
              <a:rPr lang="ru-RU" sz="3200" dirty="0" err="1" smtClean="0"/>
              <a:t>ситуации,когда</a:t>
            </a:r>
            <a:r>
              <a:rPr lang="ru-RU" sz="3200" dirty="0" smtClean="0"/>
              <a:t> </a:t>
            </a:r>
          </a:p>
          <a:p>
            <a:pPr>
              <a:buNone/>
            </a:pPr>
            <a:r>
              <a:rPr lang="ru-RU" sz="3200" dirty="0" smtClean="0"/>
              <a:t>………..     .</a:t>
            </a:r>
          </a:p>
          <a:p>
            <a:pPr>
              <a:buNone/>
            </a:pPr>
            <a:r>
              <a:rPr lang="ru-RU" dirty="0" smtClean="0"/>
              <a:t>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 rot="10800000" flipV="1">
            <a:off x="2558480" y="-41677"/>
            <a:ext cx="3918520" cy="654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Я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повторил…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sz="16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lang="ru-RU" sz="1600" b="1" baseline="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Было интересно…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sz="16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6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меня получилось…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sz="16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Мне иногда  было    трудно……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Я понял, что мне нужно…..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Спасибо всем ! </a:t>
            </a:r>
          </a:p>
        </p:txBody>
      </p:sp>
      <p:pic>
        <p:nvPicPr>
          <p:cNvPr id="28675" name="Содержимое 3" descr="bufer_obmena05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524000" y="838200"/>
            <a:ext cx="3409950" cy="339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460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460375" y="1644650"/>
            <a:ext cx="6450164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                   ТЕМА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УРОКА:</a:t>
            </a:r>
          </a:p>
          <a:p>
            <a:pPr eaLnBrk="1" hangingPunct="1"/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       «Повторяем  правописание</a:t>
            </a:r>
          </a:p>
          <a:p>
            <a:pPr eaLnBrk="1" hangingPunct="1"/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           мягкого </a:t>
            </a: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знака в словах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altLang="ru-RU" sz="36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43000" y="609599"/>
          <a:ext cx="6858000" cy="553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/>
              </a:tblGrid>
              <a:tr h="1778000"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</a:p>
                    <a:p>
                      <a:r>
                        <a:rPr lang="ru-RU" dirty="0" smtClean="0"/>
                        <a:t>  </a:t>
                      </a:r>
                      <a:r>
                        <a:rPr lang="ru-RU" sz="32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ru-RU" sz="3200" b="1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</a:t>
                      </a:r>
                      <a:r>
                        <a:rPr lang="ru-RU" sz="3200" b="1" i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r>
                        <a:rPr lang="ru-RU" sz="32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группа  </a:t>
                      </a:r>
                      <a:r>
                        <a:rPr lang="ru-RU" sz="3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    </a:t>
                      </a:r>
                      <a:r>
                        <a:rPr lang="ru-RU" sz="3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начать,</a:t>
                      </a:r>
                      <a:r>
                        <a:rPr lang="ru-RU" sz="3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пальто ,  пятьдесят,</a:t>
                      </a:r>
                      <a:r>
                        <a:rPr lang="ru-RU" sz="3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b="0" i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точный</a:t>
                      </a:r>
                      <a:r>
                        <a:rPr lang="ru-RU" sz="32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78000"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</a:t>
                      </a:r>
                      <a:r>
                        <a:rPr lang="ru-RU" sz="2800" b="1" i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  <a:r>
                        <a:rPr lang="ru-RU" sz="2800" b="1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2800" b="1" i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r>
                        <a:rPr lang="ru-RU" sz="28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группа :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2800" b="1" i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деревья, вьюга, позвонишь, соловьиный</a:t>
                      </a:r>
                      <a:endParaRPr lang="ru-RU" sz="280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778000"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    </a:t>
                      </a:r>
                      <a:r>
                        <a:rPr lang="ru-RU" sz="28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3,6 группа</a:t>
                      </a:r>
                      <a:r>
                        <a:rPr lang="ru-RU" sz="2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  ночь,  идёшь ,                    настежь</a:t>
                      </a:r>
                      <a:r>
                        <a:rPr lang="ru-RU" sz="3200" b="1" i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 </a:t>
                      </a:r>
                      <a:r>
                        <a:rPr lang="ru-RU" sz="3200" b="0" i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повторить </a:t>
                      </a:r>
                      <a:endParaRPr lang="ru-RU" sz="3200" b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457" y="0"/>
            <a:ext cx="76705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44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Мягкий знак может служить для обозначения 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мягкости согласного в 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середине слова 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или в конце слова.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39498"/>
          <a:stretch/>
        </p:blipFill>
        <p:spPr>
          <a:xfrm>
            <a:off x="545911" y="2267923"/>
            <a:ext cx="4026089" cy="28961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7774" y="4919008"/>
            <a:ext cx="8897420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2800" dirty="0" smtClean="0"/>
              <a:t>        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3" name="Picture 8" descr="мягкий знак в середине и в конце слова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70" t="5926" r="5686" b="9415"/>
          <a:stretch/>
        </p:blipFill>
        <p:spPr bwMode="auto">
          <a:xfrm>
            <a:off x="4988102" y="1946490"/>
            <a:ext cx="4087092" cy="297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0033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0257451"/>
              </p:ext>
            </p:extLst>
          </p:nvPr>
        </p:nvGraphicFramePr>
        <p:xfrm>
          <a:off x="3140015" y="1223173"/>
          <a:ext cx="5848708" cy="4869180"/>
        </p:xfrm>
        <a:graphic>
          <a:graphicData uri="http://schemas.openxmlformats.org/drawingml/2006/table">
            <a:tbl>
              <a:tblPr/>
              <a:tblGrid>
                <a:gridCol w="1889184"/>
                <a:gridCol w="3959524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ru-RU" sz="2800" b="1" i="1" baseline="0" dirty="0">
                          <a:solidFill>
                            <a:srgbClr val="CC0033"/>
                          </a:solidFill>
                          <a:effectLst/>
                        </a:rPr>
                        <a:t>-</a:t>
                      </a:r>
                      <a:r>
                        <a:rPr lang="ru-RU" sz="2800" b="1" i="1" baseline="0" dirty="0" err="1">
                          <a:solidFill>
                            <a:srgbClr val="CC0033"/>
                          </a:solidFill>
                          <a:effectLst/>
                        </a:rPr>
                        <a:t>чк</a:t>
                      </a:r>
                      <a:r>
                        <a:rPr lang="ru-RU" sz="2800" b="1" i="1" baseline="0" dirty="0">
                          <a:solidFill>
                            <a:srgbClr val="CC0033"/>
                          </a:solidFill>
                          <a:effectLst/>
                        </a:rPr>
                        <a:t>-</a:t>
                      </a:r>
                      <a:endParaRPr lang="ru-RU" sz="2800" baseline="0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baseline="0" dirty="0">
                          <a:effectLst/>
                        </a:rPr>
                        <a:t>Бо</a:t>
                      </a:r>
                      <a:r>
                        <a:rPr lang="ru-RU" sz="2800" b="1" i="1" baseline="0" dirty="0">
                          <a:solidFill>
                            <a:srgbClr val="CC0033"/>
                          </a:solidFill>
                          <a:effectLst/>
                        </a:rPr>
                        <a:t>чк</a:t>
                      </a:r>
                      <a:r>
                        <a:rPr lang="ru-RU" sz="2800" i="1" baseline="0" dirty="0">
                          <a:effectLst/>
                        </a:rPr>
                        <a:t>а, ре</a:t>
                      </a:r>
                      <a:r>
                        <a:rPr lang="ru-RU" sz="2800" b="1" i="1" baseline="0" dirty="0">
                          <a:solidFill>
                            <a:srgbClr val="CC0033"/>
                          </a:solidFill>
                          <a:effectLst/>
                        </a:rPr>
                        <a:t>чк</a:t>
                      </a:r>
                      <a:r>
                        <a:rPr lang="ru-RU" sz="2800" i="1" baseline="0" dirty="0">
                          <a:effectLst/>
                        </a:rPr>
                        <a:t>а, пе</a:t>
                      </a:r>
                      <a:r>
                        <a:rPr lang="ru-RU" sz="2800" b="1" i="1" baseline="0" dirty="0">
                          <a:solidFill>
                            <a:srgbClr val="CC0033"/>
                          </a:solidFill>
                          <a:effectLst/>
                        </a:rPr>
                        <a:t>чк</a:t>
                      </a:r>
                      <a:r>
                        <a:rPr lang="ru-RU" sz="2800" i="1" baseline="0" dirty="0">
                          <a:effectLst/>
                        </a:rPr>
                        <a:t>а.</a:t>
                      </a:r>
                      <a:endParaRPr lang="ru-RU" sz="2800" baseline="0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ru-RU" sz="2800" b="1" i="1" baseline="0">
                          <a:solidFill>
                            <a:srgbClr val="CC0033"/>
                          </a:solidFill>
                          <a:effectLst/>
                        </a:rPr>
                        <a:t>-чн-</a:t>
                      </a:r>
                      <a:endParaRPr lang="ru-RU" sz="2800" baseline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baseline="0" dirty="0">
                          <a:effectLst/>
                        </a:rPr>
                        <a:t>Коне</a:t>
                      </a:r>
                      <a:r>
                        <a:rPr lang="ru-RU" sz="2800" b="1" i="1" baseline="0" dirty="0">
                          <a:solidFill>
                            <a:srgbClr val="CC0033"/>
                          </a:solidFill>
                          <a:effectLst/>
                        </a:rPr>
                        <a:t>чн</a:t>
                      </a:r>
                      <a:r>
                        <a:rPr lang="ru-RU" sz="2800" i="1" baseline="0" dirty="0">
                          <a:effectLst/>
                        </a:rPr>
                        <a:t>ый, серде</a:t>
                      </a:r>
                      <a:r>
                        <a:rPr lang="ru-RU" sz="2800" b="1" i="1" baseline="0" dirty="0">
                          <a:solidFill>
                            <a:srgbClr val="CC0033"/>
                          </a:solidFill>
                          <a:effectLst/>
                        </a:rPr>
                        <a:t>чн</a:t>
                      </a:r>
                      <a:r>
                        <a:rPr lang="ru-RU" sz="2800" i="1" baseline="0" dirty="0">
                          <a:effectLst/>
                        </a:rPr>
                        <a:t>ый</a:t>
                      </a:r>
                      <a:endParaRPr lang="ru-RU" sz="2800" baseline="0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ru-RU" sz="2800" b="1" i="1" baseline="0">
                          <a:solidFill>
                            <a:srgbClr val="CC0033"/>
                          </a:solidFill>
                          <a:effectLst/>
                        </a:rPr>
                        <a:t>-нч-</a:t>
                      </a:r>
                      <a:endParaRPr lang="ru-RU" sz="2800" baseline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baseline="0" dirty="0">
                          <a:effectLst/>
                        </a:rPr>
                        <a:t>Ве</a:t>
                      </a:r>
                      <a:r>
                        <a:rPr lang="ru-RU" sz="2800" b="1" i="1" baseline="0" dirty="0">
                          <a:solidFill>
                            <a:srgbClr val="CC0033"/>
                          </a:solidFill>
                          <a:effectLst/>
                        </a:rPr>
                        <a:t>нч</a:t>
                      </a:r>
                      <a:r>
                        <a:rPr lang="ru-RU" sz="2800" i="1" baseline="0" dirty="0">
                          <a:effectLst/>
                        </a:rPr>
                        <a:t>ик, ня</a:t>
                      </a:r>
                      <a:r>
                        <a:rPr lang="ru-RU" sz="2800" b="1" i="1" baseline="0" dirty="0">
                          <a:solidFill>
                            <a:srgbClr val="CC0033"/>
                          </a:solidFill>
                          <a:effectLst/>
                        </a:rPr>
                        <a:t>нч</a:t>
                      </a:r>
                      <a:r>
                        <a:rPr lang="ru-RU" sz="2800" i="1" baseline="0" dirty="0">
                          <a:effectLst/>
                        </a:rPr>
                        <a:t>ить.</a:t>
                      </a:r>
                      <a:endParaRPr lang="ru-RU" sz="2800" baseline="0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ru-RU" sz="2800" b="1" i="1" baseline="0">
                          <a:solidFill>
                            <a:srgbClr val="CC0033"/>
                          </a:solidFill>
                          <a:effectLst/>
                        </a:rPr>
                        <a:t>-нщ-</a:t>
                      </a:r>
                      <a:endParaRPr lang="ru-RU" sz="2800" baseline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baseline="0" dirty="0">
                          <a:effectLst/>
                        </a:rPr>
                        <a:t>Ба</a:t>
                      </a:r>
                      <a:r>
                        <a:rPr lang="ru-RU" sz="2800" b="1" i="1" baseline="0" dirty="0">
                          <a:solidFill>
                            <a:srgbClr val="CC0033"/>
                          </a:solidFill>
                          <a:effectLst/>
                        </a:rPr>
                        <a:t>нщ</a:t>
                      </a:r>
                      <a:r>
                        <a:rPr lang="ru-RU" sz="2800" i="1" baseline="0" dirty="0">
                          <a:effectLst/>
                        </a:rPr>
                        <a:t>ик, каме</a:t>
                      </a:r>
                      <a:r>
                        <a:rPr lang="ru-RU" sz="2800" b="1" i="1" baseline="0" dirty="0">
                          <a:solidFill>
                            <a:srgbClr val="CC0033"/>
                          </a:solidFill>
                          <a:effectLst/>
                        </a:rPr>
                        <a:t>нщ</a:t>
                      </a:r>
                      <a:r>
                        <a:rPr lang="ru-RU" sz="2800" i="1" baseline="0" dirty="0">
                          <a:effectLst/>
                        </a:rPr>
                        <a:t>ик.</a:t>
                      </a:r>
                      <a:endParaRPr lang="ru-RU" sz="2800" baseline="0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ru-RU" sz="2800" b="1" i="1" baseline="0">
                          <a:solidFill>
                            <a:srgbClr val="CC0033"/>
                          </a:solidFill>
                          <a:effectLst/>
                        </a:rPr>
                        <a:t>-рщ-</a:t>
                      </a:r>
                      <a:endParaRPr lang="ru-RU" sz="2800" baseline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baseline="0" dirty="0">
                          <a:effectLst/>
                        </a:rPr>
                        <a:t>Фона</a:t>
                      </a:r>
                      <a:r>
                        <a:rPr lang="ru-RU" sz="2800" b="1" i="1" baseline="0" dirty="0">
                          <a:solidFill>
                            <a:srgbClr val="CC0033"/>
                          </a:solidFill>
                          <a:effectLst/>
                        </a:rPr>
                        <a:t>рщ</a:t>
                      </a:r>
                      <a:r>
                        <a:rPr lang="ru-RU" sz="2800" i="1" baseline="0" dirty="0">
                          <a:effectLst/>
                        </a:rPr>
                        <a:t>ик, сва</a:t>
                      </a:r>
                      <a:r>
                        <a:rPr lang="ru-RU" sz="2800" b="1" i="1" baseline="0" dirty="0">
                          <a:solidFill>
                            <a:srgbClr val="CC0033"/>
                          </a:solidFill>
                          <a:effectLst/>
                        </a:rPr>
                        <a:t>рщ</a:t>
                      </a:r>
                      <a:r>
                        <a:rPr lang="ru-RU" sz="2800" i="1" baseline="0" dirty="0">
                          <a:effectLst/>
                        </a:rPr>
                        <a:t>ик.</a:t>
                      </a:r>
                      <a:endParaRPr lang="ru-RU" sz="2800" baseline="0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ru-RU" sz="2800" b="1" i="1" baseline="0">
                          <a:solidFill>
                            <a:srgbClr val="CC0033"/>
                          </a:solidFill>
                          <a:effectLst/>
                        </a:rPr>
                        <a:t>-рч-</a:t>
                      </a:r>
                      <a:endParaRPr lang="ru-RU" sz="2800" baseline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baseline="0" dirty="0">
                          <a:effectLst/>
                        </a:rPr>
                        <a:t>Испо</a:t>
                      </a:r>
                      <a:r>
                        <a:rPr lang="ru-RU" sz="2800" b="1" i="1" baseline="0" dirty="0">
                          <a:solidFill>
                            <a:srgbClr val="CC0033"/>
                          </a:solidFill>
                          <a:effectLst/>
                        </a:rPr>
                        <a:t>рч</a:t>
                      </a:r>
                      <a:r>
                        <a:rPr lang="ru-RU" sz="2800" i="1" baseline="0" dirty="0">
                          <a:effectLst/>
                        </a:rPr>
                        <a:t>енный.</a:t>
                      </a:r>
                      <a:endParaRPr lang="ru-RU" sz="2800" baseline="0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ru-RU" sz="2800" b="1" i="1" baseline="0">
                          <a:solidFill>
                            <a:srgbClr val="CC0033"/>
                          </a:solidFill>
                          <a:effectLst/>
                        </a:rPr>
                        <a:t>-ст-</a:t>
                      </a:r>
                      <a:endParaRPr lang="ru-RU" sz="2800" baseline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baseline="0" dirty="0">
                          <a:effectLst/>
                        </a:rPr>
                        <a:t>Мо</a:t>
                      </a:r>
                      <a:r>
                        <a:rPr lang="ru-RU" sz="2800" b="1" i="1" baseline="0" dirty="0">
                          <a:solidFill>
                            <a:srgbClr val="CC0033"/>
                          </a:solidFill>
                          <a:effectLst/>
                        </a:rPr>
                        <a:t>ст</a:t>
                      </a:r>
                      <a:r>
                        <a:rPr lang="ru-RU" sz="2800" i="1" baseline="0" dirty="0">
                          <a:effectLst/>
                        </a:rPr>
                        <a:t>ик, хво</a:t>
                      </a:r>
                      <a:r>
                        <a:rPr lang="ru-RU" sz="2800" b="1" i="1" baseline="0" dirty="0">
                          <a:solidFill>
                            <a:srgbClr val="CC0033"/>
                          </a:solidFill>
                          <a:effectLst/>
                        </a:rPr>
                        <a:t>ст</a:t>
                      </a:r>
                      <a:r>
                        <a:rPr lang="ru-RU" sz="2800" i="1" baseline="0" dirty="0">
                          <a:effectLst/>
                        </a:rPr>
                        <a:t>ик.</a:t>
                      </a:r>
                      <a:endParaRPr lang="ru-RU" sz="2800" baseline="0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ru-RU" sz="2800" b="1" i="1" baseline="0">
                          <a:solidFill>
                            <a:srgbClr val="CC0033"/>
                          </a:solidFill>
                          <a:effectLst/>
                        </a:rPr>
                        <a:t>-нт-</a:t>
                      </a:r>
                      <a:endParaRPr lang="ru-RU" sz="2800" baseline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baseline="0" dirty="0">
                          <a:effectLst/>
                        </a:rPr>
                        <a:t>Ви</a:t>
                      </a:r>
                      <a:r>
                        <a:rPr lang="ru-RU" sz="2800" b="1" i="1" baseline="0" dirty="0">
                          <a:solidFill>
                            <a:srgbClr val="CC0033"/>
                          </a:solidFill>
                          <a:effectLst/>
                        </a:rPr>
                        <a:t>нт</a:t>
                      </a:r>
                      <a:r>
                        <a:rPr lang="ru-RU" sz="2800" i="1" baseline="0" dirty="0">
                          <a:effectLst/>
                        </a:rPr>
                        <a:t>ик, ба</a:t>
                      </a:r>
                      <a:r>
                        <a:rPr lang="ru-RU" sz="2800" b="1" i="1" baseline="0" dirty="0">
                          <a:solidFill>
                            <a:srgbClr val="CC0033"/>
                          </a:solidFill>
                          <a:effectLst/>
                        </a:rPr>
                        <a:t>нт</a:t>
                      </a:r>
                      <a:r>
                        <a:rPr lang="ru-RU" sz="2800" i="1" baseline="0" dirty="0">
                          <a:effectLst/>
                        </a:rPr>
                        <a:t>ик.</a:t>
                      </a:r>
                      <a:endParaRPr lang="ru-RU" sz="2800" baseline="0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ru-RU" sz="2800" b="1" i="1" baseline="0" dirty="0">
                          <a:solidFill>
                            <a:srgbClr val="CC0033"/>
                          </a:solidFill>
                          <a:effectLst/>
                        </a:rPr>
                        <a:t>-</a:t>
                      </a:r>
                      <a:r>
                        <a:rPr lang="ru-RU" sz="2800" b="1" i="1" baseline="0" dirty="0" err="1">
                          <a:solidFill>
                            <a:srgbClr val="CC0033"/>
                          </a:solidFill>
                          <a:effectLst/>
                        </a:rPr>
                        <a:t>щн</a:t>
                      </a:r>
                      <a:r>
                        <a:rPr lang="ru-RU" sz="2800" b="1" i="1" baseline="0" dirty="0">
                          <a:solidFill>
                            <a:srgbClr val="CC0033"/>
                          </a:solidFill>
                          <a:effectLst/>
                        </a:rPr>
                        <a:t>-</a:t>
                      </a:r>
                      <a:endParaRPr lang="ru-RU" sz="2800" baseline="0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aseline="0" dirty="0" smtClean="0"/>
                        <a:t>помо</a:t>
                      </a:r>
                      <a:r>
                        <a:rPr lang="ru-RU" sz="2800" baseline="0" dirty="0" smtClean="0">
                          <a:solidFill>
                            <a:srgbClr val="FF0000"/>
                          </a:solidFill>
                        </a:rPr>
                        <a:t>щн</a:t>
                      </a:r>
                      <a:r>
                        <a:rPr lang="ru-RU" sz="2800" baseline="0" dirty="0" smtClean="0"/>
                        <a:t>ик</a:t>
                      </a:r>
                      <a:endParaRPr lang="ru-RU" sz="2800" baseline="0" dirty="0"/>
                    </a:p>
                  </a:txBody>
                  <a:tcPr>
                    <a:lnL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C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140015" y="453732"/>
            <a:ext cx="584870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rgbClr val="CC0033"/>
                </a:solidFill>
              </a:rPr>
              <a:t>Ь</a:t>
            </a:r>
            <a:r>
              <a:rPr lang="ru-RU" sz="2400" dirty="0"/>
              <a:t> не </a:t>
            </a:r>
            <a:r>
              <a:rPr lang="ru-RU" sz="2400" dirty="0" smtClean="0"/>
              <a:t>пишется в </a:t>
            </a:r>
            <a:r>
              <a:rPr lang="ru-RU" sz="2000" dirty="0" smtClean="0"/>
              <a:t>сочетаниях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102" y="1181976"/>
            <a:ext cx="2987805" cy="456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5583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1298306"/>
              </p:ext>
            </p:extLst>
          </p:nvPr>
        </p:nvGraphicFramePr>
        <p:xfrm>
          <a:off x="0" y="3292116"/>
          <a:ext cx="6664035" cy="1336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807"/>
                <a:gridCol w="1332807"/>
                <a:gridCol w="1332807"/>
                <a:gridCol w="1332807"/>
                <a:gridCol w="1332807"/>
              </a:tblGrid>
              <a:tr h="6682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82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0210" y="620187"/>
            <a:ext cx="6752493" cy="3922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</a:pPr>
            <a:r>
              <a:rPr lang="ru-RU" sz="3200" dirty="0" smtClean="0">
                <a:solidFill>
                  <a:srgbClr val="006666"/>
                </a:solidFill>
                <a:latin typeface="Verdana" pitchFamily="34" charset="0"/>
              </a:rPr>
              <a:t>Разделительный </a:t>
            </a:r>
            <a:r>
              <a:rPr lang="ru-RU" sz="3200" dirty="0">
                <a:solidFill>
                  <a:srgbClr val="FF0000"/>
                </a:solidFill>
                <a:latin typeface="Verdana" pitchFamily="34" charset="0"/>
              </a:rPr>
              <a:t>Ь</a:t>
            </a:r>
            <a:r>
              <a:rPr lang="ru-RU" sz="3200" dirty="0">
                <a:solidFill>
                  <a:srgbClr val="006666"/>
                </a:solidFill>
                <a:latin typeface="Verdana" pitchFamily="34" charset="0"/>
              </a:rPr>
              <a:t> пишется в середине слова</a:t>
            </a:r>
            <a:r>
              <a:rPr lang="ru-RU" sz="3200" u="sng" dirty="0">
                <a:solidFill>
                  <a:srgbClr val="006666"/>
                </a:solidFill>
                <a:latin typeface="Verdana" pitchFamily="34" charset="0"/>
              </a:rPr>
              <a:t> после согласных, перед гласными </a:t>
            </a:r>
            <a:r>
              <a:rPr lang="ru-RU" sz="3600" dirty="0">
                <a:solidFill>
                  <a:srgbClr val="FF0000"/>
                </a:solidFill>
                <a:latin typeface="Verdana" pitchFamily="34" charset="0"/>
              </a:rPr>
              <a:t>е, и, ё, ю, я, </a:t>
            </a:r>
            <a:r>
              <a:rPr lang="ru-RU" sz="3200" u="sng" dirty="0">
                <a:solidFill>
                  <a:schemeClr val="tx2">
                    <a:lumMod val="50000"/>
                  </a:schemeClr>
                </a:solidFill>
              </a:rPr>
              <a:t>если в словах слышится звук </a:t>
            </a:r>
            <a:r>
              <a:rPr lang="ru-RU" sz="4000" u="sng" dirty="0" err="1">
                <a:solidFill>
                  <a:srgbClr val="FF0000"/>
                </a:solidFill>
              </a:rPr>
              <a:t>й</a:t>
            </a:r>
            <a:r>
              <a:rPr lang="ru-RU" sz="4000" u="sng" dirty="0" smtClean="0">
                <a:solidFill>
                  <a:srgbClr val="FF0000"/>
                </a:solidFill>
              </a:rPr>
              <a:t>.</a:t>
            </a:r>
            <a:r>
              <a:rPr lang="ru-RU" sz="2100" dirty="0" smtClean="0"/>
              <a:t>  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</a:pPr>
            <a:endParaRPr lang="ru-RU" sz="2100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</a:pPr>
            <a:r>
              <a:rPr lang="ru-RU" sz="2100" dirty="0" smtClean="0"/>
              <a:t>             </a:t>
            </a:r>
            <a:endParaRPr lang="en-US" sz="2400" dirty="0">
              <a:solidFill>
                <a:srgbClr val="006666"/>
              </a:solidFill>
              <a:latin typeface="Verdana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</a:pPr>
            <a:endParaRPr lang="ru-RU" sz="1875" dirty="0">
              <a:solidFill>
                <a:srgbClr val="FF0000"/>
              </a:solidFill>
              <a:latin typeface="Verdana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1243054"/>
              </p:ext>
            </p:extLst>
          </p:nvPr>
        </p:nvGraphicFramePr>
        <p:xfrm>
          <a:off x="6705601" y="0"/>
          <a:ext cx="2438399" cy="6857999"/>
        </p:xfrm>
        <a:graphic>
          <a:graphicData uri="http://schemas.openxmlformats.org/drawingml/2006/table">
            <a:tbl>
              <a:tblPr/>
              <a:tblGrid>
                <a:gridCol w="2438399"/>
              </a:tblGrid>
              <a:tr h="690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Разделительный </a:t>
                      </a:r>
                      <a:r>
                        <a:rPr kumimoji="0" lang="ru-RU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ь</a:t>
                      </a: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знак</a:t>
                      </a:r>
                    </a:p>
                  </a:txBody>
                  <a:tcPr marL="68580" marR="68580" marT="34295" marB="34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весе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лье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18000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мура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вьи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95" marB="34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бе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льё</a:t>
                      </a:r>
                    </a:p>
                  </a:txBody>
                  <a:tcPr marL="68580" marR="68580" marT="34295" marB="34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но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чью</a:t>
                      </a:r>
                    </a:p>
                  </a:txBody>
                  <a:tcPr marL="68580" marR="68580" marT="34295" marB="34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7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сыно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вья</a:t>
                      </a:r>
                    </a:p>
                  </a:txBody>
                  <a:tcPr marL="68580" marR="68580" marT="34295" marB="34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бурьян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5" marB="34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" y="0"/>
            <a:ext cx="6611814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Правило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197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609" y="4529933"/>
            <a:ext cx="2488998" cy="2201191"/>
          </a:xfrm>
          <a:prstGeom prst="rect">
            <a:avLst/>
          </a:prstGeom>
        </p:spPr>
      </p:pic>
      <p:pic>
        <p:nvPicPr>
          <p:cNvPr id="10244" name="Picture 4" descr="untit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7431" y="234179"/>
            <a:ext cx="2852275" cy="2106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 descr="im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14430" y="234179"/>
            <a:ext cx="2730236" cy="2115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878070" y="2418062"/>
            <a:ext cx="260672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ru-RU" altLang="ru-RU" sz="4000" dirty="0" smtClean="0"/>
              <a:t> </a:t>
            </a:r>
            <a:endParaRPr lang="ru-RU" alt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-241540" y="4922642"/>
            <a:ext cx="90484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ru-RU" altLang="ru-RU" sz="4000" kern="0" dirty="0">
                <a:latin typeface="Verdana" panose="020B0604030504040204" pitchFamily="34" charset="0"/>
              </a:rPr>
              <a:t> </a:t>
            </a:r>
            <a:r>
              <a:rPr lang="ru-RU" altLang="ru-RU" sz="4000" kern="0" dirty="0" smtClean="0">
                <a:latin typeface="Verdana" panose="020B0604030504040204" pitchFamily="34" charset="0"/>
              </a:rPr>
              <a:t>                    </a:t>
            </a:r>
            <a:r>
              <a:rPr lang="ru-RU" altLang="ru-RU" sz="2400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endParaRPr lang="ru-RU" sz="1350" kern="0" dirty="0">
              <a:solidFill>
                <a:sysClr val="windowText" lastClr="000000"/>
              </a:solidFill>
            </a:endParaRPr>
          </a:p>
        </p:txBody>
      </p:sp>
      <p:sp>
        <p:nvSpPr>
          <p:cNvPr id="5" name="Овальная выноска 4"/>
          <p:cNvSpPr/>
          <p:nvPr/>
        </p:nvSpPr>
        <p:spPr>
          <a:xfrm>
            <a:off x="2356063" y="3181035"/>
            <a:ext cx="5045087" cy="1178351"/>
          </a:xfrm>
          <a:prstGeom prst="wedgeEllipseCallout">
            <a:avLst>
              <a:gd name="adj1" fmla="val -9890"/>
              <a:gd name="adj2" fmla="val 961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698535" y="3262378"/>
            <a:ext cx="42904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>
                <a:solidFill>
                  <a:srgbClr val="FF0000"/>
                </a:solidFill>
              </a:rPr>
              <a:t>Чьи</a:t>
            </a:r>
            <a:r>
              <a:rPr lang="ru-RU" sz="6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6000" dirty="0"/>
              <a:t>следы?</a:t>
            </a:r>
          </a:p>
        </p:txBody>
      </p:sp>
    </p:spTree>
    <p:extLst>
      <p:ext uri="{BB962C8B-B14F-4D97-AF65-F5344CB8AC3E}">
        <p14:creationId xmlns:p14="http://schemas.microsoft.com/office/powerpoint/2010/main" xmlns="" val="88742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512511" cy="1143000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dirty="0" smtClean="0">
                <a:solidFill>
                  <a:srgbClr val="FF0000"/>
                </a:solidFill>
              </a:rPr>
              <a:t> Правописание мягкого знака  после шипящих на конце слов</a:t>
            </a:r>
          </a:p>
        </p:txBody>
      </p:sp>
      <p:grpSp>
        <p:nvGrpSpPr>
          <p:cNvPr id="16388" name="Полотно 13"/>
          <p:cNvGrpSpPr>
            <a:grpSpLocks/>
          </p:cNvGrpSpPr>
          <p:nvPr/>
        </p:nvGrpSpPr>
        <p:grpSpPr bwMode="auto">
          <a:xfrm>
            <a:off x="2057400" y="2039938"/>
            <a:ext cx="4191000" cy="3414712"/>
            <a:chOff x="0" y="0"/>
            <a:chExt cx="2400935" cy="1356995"/>
          </a:xfrm>
        </p:grpSpPr>
        <p:sp>
          <p:nvSpPr>
            <p:cNvPr id="9225" name="Прямоугольник 4"/>
            <p:cNvSpPr>
              <a:spLocks noChangeArrowheads="1"/>
            </p:cNvSpPr>
            <p:nvPr/>
          </p:nvSpPr>
          <p:spPr bwMode="auto">
            <a:xfrm>
              <a:off x="0" y="0"/>
              <a:ext cx="2400935" cy="1356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9226" name="Oval 4"/>
            <p:cNvSpPr>
              <a:spLocks noChangeArrowheads="1"/>
            </p:cNvSpPr>
            <p:nvPr/>
          </p:nvSpPr>
          <p:spPr bwMode="auto">
            <a:xfrm>
              <a:off x="342553" y="114027"/>
              <a:ext cx="1943563" cy="91257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altLang="ru-RU" sz="280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Мягкий знак после шипящих</a:t>
              </a:r>
            </a:p>
            <a:p>
              <a:pPr algn="ctr" eaLnBrk="1" hangingPunct="1"/>
              <a:r>
                <a:rPr lang="ru-RU" altLang="ru-RU" sz="280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на конце слов</a:t>
              </a:r>
            </a:p>
          </p:txBody>
        </p:sp>
        <p:cxnSp>
          <p:nvCxnSpPr>
            <p:cNvPr id="9227" name="Line 5"/>
            <p:cNvCxnSpPr>
              <a:cxnSpLocks noChangeShapeType="1"/>
            </p:cNvCxnSpPr>
            <p:nvPr/>
          </p:nvCxnSpPr>
          <p:spPr bwMode="auto">
            <a:xfrm flipV="1">
              <a:off x="2171931" y="0"/>
              <a:ext cx="228369" cy="2288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9228" name="Line 6"/>
            <p:cNvCxnSpPr>
              <a:cxnSpLocks noChangeShapeType="1"/>
            </p:cNvCxnSpPr>
            <p:nvPr/>
          </p:nvCxnSpPr>
          <p:spPr bwMode="auto">
            <a:xfrm flipH="1" flipV="1">
              <a:off x="342553" y="0"/>
              <a:ext cx="229178" cy="2288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9229" name="Line 8"/>
            <p:cNvCxnSpPr>
              <a:cxnSpLocks noChangeShapeType="1"/>
            </p:cNvCxnSpPr>
            <p:nvPr/>
          </p:nvCxnSpPr>
          <p:spPr bwMode="auto">
            <a:xfrm>
              <a:off x="1314334" y="1044851"/>
              <a:ext cx="0" cy="2664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9230" name="Line 9"/>
            <p:cNvCxnSpPr>
              <a:cxnSpLocks noChangeShapeType="1"/>
            </p:cNvCxnSpPr>
            <p:nvPr/>
          </p:nvCxnSpPr>
          <p:spPr bwMode="auto">
            <a:xfrm flipH="1">
              <a:off x="241912" y="914673"/>
              <a:ext cx="329818" cy="1826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9231" name="Line 8"/>
            <p:cNvCxnSpPr>
              <a:cxnSpLocks noChangeShapeType="1"/>
            </p:cNvCxnSpPr>
            <p:nvPr/>
          </p:nvCxnSpPr>
          <p:spPr bwMode="auto">
            <a:xfrm>
              <a:off x="2028221" y="902324"/>
              <a:ext cx="342265" cy="1482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7800" y="1508125"/>
            <a:ext cx="32194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сущ. 3 склонения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900113" y="4640263"/>
            <a:ext cx="1657249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Наречия</a:t>
            </a:r>
          </a:p>
          <a:p>
            <a:pPr eaLnBrk="1" hangingPunct="1"/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сключения:</a:t>
            </a:r>
          </a:p>
          <a:p>
            <a:pPr eaLnBrk="1" hangingPunct="1"/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уж , замуж,</a:t>
            </a:r>
          </a:p>
          <a:p>
            <a:pPr eaLnBrk="1" hangingPunct="1"/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невтерпёж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636838" y="5384800"/>
            <a:ext cx="266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глаг. 2 л, ед. ч</a:t>
            </a:r>
            <a:r>
              <a:rPr lang="ru-RU" altLang="ru-RU"/>
              <a:t>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976938" y="4683125"/>
            <a:ext cx="277971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глаг. пов. накл</a:t>
            </a:r>
            <a:r>
              <a:rPr lang="ru-RU" altLang="ru-RU"/>
              <a:t>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848350" y="1528763"/>
            <a:ext cx="21112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глаг.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ач.ф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/>
          <a:srcRect r="-84"/>
          <a:stretch>
            <a:fillRect/>
          </a:stretch>
        </p:blipFill>
        <p:spPr bwMode="auto">
          <a:xfrm>
            <a:off x="5808663" y="3459163"/>
            <a:ext cx="2984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762000" y="827088"/>
            <a:ext cx="533473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Я прилагаю всё старание,</a:t>
            </a:r>
          </a:p>
          <a:p>
            <a:pPr eaLnBrk="1" hangingPunct="1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Хочу понять правописание.</a:t>
            </a:r>
          </a:p>
          <a:p>
            <a:pPr eaLnBrk="1" hangingPunct="1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Но вызывает тем не менее</a:t>
            </a:r>
          </a:p>
          <a:p>
            <a:pPr eaLnBrk="1" hangingPunct="1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Правописанье удивление.</a:t>
            </a:r>
          </a:p>
          <a:p>
            <a:pPr eaLnBrk="1" hangingPunct="1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-А ну,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не плачь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, кончай-ка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плач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eaLnBrk="1" hangingPunct="1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Синяк пройдёт, - сказал мне врач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553200" y="1219200"/>
            <a:ext cx="1843650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9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1568</TotalTime>
  <Words>389</Words>
  <Application>Microsoft Office PowerPoint</Application>
  <PresentationFormat>Экран (4:3)</PresentationFormat>
  <Paragraphs>136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Правописание мягкого знака  после шипящих на конце слов</vt:lpstr>
      <vt:lpstr>Слайд 9</vt:lpstr>
      <vt:lpstr>Слайд 10</vt:lpstr>
      <vt:lpstr>Слайд 11</vt:lpstr>
      <vt:lpstr>Слайд 12</vt:lpstr>
      <vt:lpstr>Слайд 13</vt:lpstr>
      <vt:lpstr>Слайд 14</vt:lpstr>
      <vt:lpstr>Спасибо всем ! 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129</cp:revision>
  <dcterms:created xsi:type="dcterms:W3CDTF">2010-02-05T14:40:13Z</dcterms:created>
  <dcterms:modified xsi:type="dcterms:W3CDTF">2018-04-11T03:05:57Z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000800aa230000000000010243100207f6000400038000</vt:lpwstr>
  </property>
</Properties>
</file>